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70" r:id="rId2"/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7" r:id="rId11"/>
    <p:sldId id="268" r:id="rId12"/>
    <p:sldId id="269" r:id="rId13"/>
  </p:sldIdLst>
  <p:sldSz cx="14630400" cy="8229600"/>
  <p:notesSz cx="8229600" cy="14630400"/>
  <p:embeddedFontLst>
    <p:embeddedFont>
      <p:font typeface="Nunito Semi Bold" panose="020B0604020202020204" charset="0"/>
      <p:regular r:id="rId15"/>
    </p:embeddedFont>
    <p:embeddedFont>
      <p:font typeface="PT Sans" panose="020B0503020203020204" pitchFamily="34" charset="0"/>
      <p:regular r:id="rId16"/>
      <p:bold r:id="rId17"/>
      <p:italic r:id="rId18"/>
      <p:boldItalic r:id="rId19"/>
    </p:embeddedFont>
    <p:embeddedFont>
      <p:font typeface="PT Sans Bold" panose="020B0703020203020204" pitchFamily="34" charset="0"/>
      <p:bold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043FAE-0342-DB11-8931-1062C354071B}" v="1171" dt="2025-03-15T09:54:58.0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5689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2E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4AA5FF-52F9-1DDF-796E-480795288ED7}"/>
              </a:ext>
            </a:extLst>
          </p:cNvPr>
          <p:cNvSpPr txBox="1"/>
          <p:nvPr/>
        </p:nvSpPr>
        <p:spPr>
          <a:xfrm>
            <a:off x="806532" y="740887"/>
            <a:ext cx="7696618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400" b="1" err="1">
                <a:solidFill>
                  <a:schemeClr val="bg2"/>
                </a:solidFill>
                <a:ea typeface="Calibri"/>
                <a:cs typeface="Calibri"/>
              </a:rPr>
              <a:t>ProjectSketchers</a:t>
            </a:r>
            <a:r>
              <a:rPr lang="ru-RU" sz="4400" b="1" dirty="0">
                <a:solidFill>
                  <a:schemeClr val="bg2"/>
                </a:solidFill>
                <a:ea typeface="Calibri"/>
                <a:cs typeface="Calibri"/>
              </a:rPr>
              <a:t>:</a:t>
            </a:r>
            <a:r>
              <a:rPr lang="ru-RU" sz="4000" dirty="0">
                <a:solidFill>
                  <a:schemeClr val="bg2"/>
                </a:solidFill>
                <a:ea typeface="Calibri"/>
                <a:cs typeface="Calibri"/>
              </a:rPr>
              <a:t> </a:t>
            </a:r>
            <a:endParaRPr lang="ru-RU">
              <a:solidFill>
                <a:schemeClr val="bg2"/>
              </a:solidFill>
            </a:endParaRPr>
          </a:p>
          <a:p>
            <a:r>
              <a:rPr lang="en-US" sz="4400" dirty="0" err="1">
                <a:solidFill>
                  <a:srgbClr val="FFFFFF"/>
                </a:solidFill>
                <a:latin typeface="Nunito Semi Bold"/>
                <a:ea typeface="Calibri"/>
                <a:cs typeface="Calibri"/>
              </a:rPr>
              <a:t>система</a:t>
            </a:r>
            <a:r>
              <a:rPr lang="en-US" sz="4400" dirty="0">
                <a:solidFill>
                  <a:srgbClr val="FFFFFF"/>
                </a:solidFill>
                <a:latin typeface="Nunito Semi Bold"/>
                <a:ea typeface="Calibri"/>
                <a:cs typeface="Calibri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unito Semi Bold"/>
                <a:ea typeface="Calibri"/>
                <a:cs typeface="Calibri"/>
              </a:rPr>
              <a:t>распознавания</a:t>
            </a:r>
            <a:r>
              <a:rPr lang="en-US" sz="4400" dirty="0">
                <a:solidFill>
                  <a:srgbClr val="FFFFFF"/>
                </a:solidFill>
                <a:latin typeface="Nunito Semi Bold"/>
                <a:ea typeface="Calibri"/>
                <a:cs typeface="Calibri"/>
              </a:rPr>
              <a:t> </a:t>
            </a:r>
            <a:r>
              <a:rPr lang="en-US" sz="4400" dirty="0" err="1">
                <a:solidFill>
                  <a:srgbClr val="FFFFFF"/>
                </a:solidFill>
                <a:latin typeface="Nunito Semi Bold"/>
                <a:ea typeface="Calibri"/>
                <a:cs typeface="Calibri"/>
              </a:rPr>
              <a:t>объектов</a:t>
            </a:r>
            <a:r>
              <a:rPr lang="en-US" sz="4400" dirty="0">
                <a:solidFill>
                  <a:srgbClr val="FFFFFF"/>
                </a:solidFill>
                <a:latin typeface="Nunito Semi Bold"/>
                <a:ea typeface="Calibri"/>
                <a:cs typeface="Calibri"/>
              </a:rPr>
              <a:t> и </a:t>
            </a:r>
            <a:r>
              <a:rPr lang="en-US" sz="4400" dirty="0" err="1">
                <a:solidFill>
                  <a:srgbClr val="FFFFFF"/>
                </a:solidFill>
                <a:latin typeface="Nunito Semi Bold"/>
                <a:ea typeface="Calibri"/>
                <a:cs typeface="Calibri"/>
              </a:rPr>
              <a:t>текста</a:t>
            </a:r>
            <a:endParaRPr lang="en-US" sz="4400" dirty="0">
              <a:solidFill>
                <a:srgbClr val="FFFFFF"/>
              </a:solidFill>
              <a:latin typeface="Nunito Semi Bold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D54C1-1FCB-BEB7-5DC6-21AA78571EBE}"/>
              </a:ext>
            </a:extLst>
          </p:cNvPr>
          <p:cNvSpPr txBox="1"/>
          <p:nvPr/>
        </p:nvSpPr>
        <p:spPr>
          <a:xfrm>
            <a:off x="802152" y="5871255"/>
            <a:ext cx="9099027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000" dirty="0">
                <a:solidFill>
                  <a:schemeClr val="bg2"/>
                </a:solidFill>
                <a:ea typeface="Calibri"/>
                <a:cs typeface="Calibri"/>
              </a:rPr>
              <a:t>Состав команды и роль:</a:t>
            </a:r>
          </a:p>
          <a:p>
            <a:r>
              <a:rPr lang="ru-RU" sz="2000" dirty="0">
                <a:solidFill>
                  <a:schemeClr val="bg2"/>
                </a:solidFill>
                <a:ea typeface="Calibri"/>
                <a:cs typeface="Calibri"/>
              </a:rPr>
              <a:t>Худяков Дмитрий Алексеевич (Распознавание текста и общая координация проекта)</a:t>
            </a:r>
            <a:br>
              <a:rPr lang="ru-RU" sz="2000" dirty="0">
                <a:ea typeface="Calibri"/>
                <a:cs typeface="Calibri"/>
              </a:rPr>
            </a:br>
            <a:r>
              <a:rPr lang="ru-RU" sz="2000" dirty="0">
                <a:solidFill>
                  <a:schemeClr val="bg2"/>
                </a:solidFill>
                <a:ea typeface="Calibri"/>
                <a:cs typeface="Calibri"/>
              </a:rPr>
              <a:t>Буров Егор Геннадьевич (Веб-Интерфейс)</a:t>
            </a:r>
          </a:p>
          <a:p>
            <a:r>
              <a:rPr lang="ru-RU" sz="2000" err="1">
                <a:solidFill>
                  <a:schemeClr val="bg2"/>
                </a:solidFill>
                <a:ea typeface="Calibri"/>
                <a:cs typeface="Calibri"/>
              </a:rPr>
              <a:t>Мосейчук</a:t>
            </a:r>
            <a:r>
              <a:rPr lang="ru-RU" sz="2000" dirty="0">
                <a:solidFill>
                  <a:schemeClr val="bg2"/>
                </a:solidFill>
                <a:ea typeface="Calibri"/>
                <a:cs typeface="Calibri"/>
              </a:rPr>
              <a:t> Иван Сергеевич (Обработка </a:t>
            </a:r>
            <a:r>
              <a:rPr lang="ru-RU" sz="2000" err="1">
                <a:solidFill>
                  <a:schemeClr val="bg2"/>
                </a:solidFill>
                <a:ea typeface="Calibri"/>
                <a:cs typeface="Calibri"/>
              </a:rPr>
              <a:t>Yolo</a:t>
            </a:r>
            <a:r>
              <a:rPr lang="ru-RU" sz="2000" dirty="0">
                <a:solidFill>
                  <a:schemeClr val="bg2"/>
                </a:solidFill>
                <a:ea typeface="Calibri"/>
                <a:cs typeface="Calibri"/>
              </a:rPr>
              <a:t>)</a:t>
            </a:r>
          </a:p>
          <a:p>
            <a:r>
              <a:rPr lang="ru-RU" sz="2000" dirty="0">
                <a:solidFill>
                  <a:schemeClr val="bg2"/>
                </a:solidFill>
                <a:ea typeface="Calibri"/>
                <a:cs typeface="Calibri"/>
              </a:rPr>
              <a:t>Крутько Александр Сергеевич (Работа с метаданными)</a:t>
            </a:r>
          </a:p>
        </p:txBody>
      </p:sp>
    </p:spTree>
    <p:extLst>
      <p:ext uri="{BB962C8B-B14F-4D97-AF65-F5344CB8AC3E}">
        <p14:creationId xmlns:p14="http://schemas.microsoft.com/office/powerpoint/2010/main" val="24088853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снимок экрана, человек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5D93E780-3B0A-C454-5C1A-3943C8F8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0" t="-2289" r="2929" b="1213"/>
          <a:stretch/>
        </p:blipFill>
        <p:spPr>
          <a:xfrm>
            <a:off x="3170727" y="548640"/>
            <a:ext cx="8288945" cy="713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68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снимок экрана, программное обеспечение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13E69F1C-16DE-1213-651D-CA3F4EAA94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64" r="-91" b="-212"/>
          <a:stretch/>
        </p:blipFill>
        <p:spPr>
          <a:xfrm>
            <a:off x="548640" y="573354"/>
            <a:ext cx="13545625" cy="6575692"/>
          </a:xfrm>
          <a:prstGeom prst="rect">
            <a:avLst/>
          </a:prstGeom>
        </p:spPr>
      </p:pic>
      <p:sp>
        <p:nvSpPr>
          <p:cNvPr id="5" name="TextBox 2">
            <a:extLst>
              <a:ext uri="{FF2B5EF4-FFF2-40B4-BE49-F238E27FC236}">
                <a16:creationId xmlns:a16="http://schemas.microsoft.com/office/drawing/2014/main" id="{43AF45D0-76FE-687F-A5C3-C30C0EB4393C}"/>
              </a:ext>
            </a:extLst>
          </p:cNvPr>
          <p:cNvSpPr txBox="1"/>
          <p:nvPr/>
        </p:nvSpPr>
        <p:spPr>
          <a:xfrm>
            <a:off x="3268615" y="7275547"/>
            <a:ext cx="8115118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>
                <a:solidFill>
                  <a:schemeClr val="bg1">
                    <a:lumMod val="76000"/>
                  </a:schemeClr>
                </a:solidFill>
                <a:ea typeface="Calibri"/>
                <a:cs typeface="Calibri"/>
              </a:rPr>
              <a:t>Сохраняет обработанные файлы в папку проекта.</a:t>
            </a:r>
            <a:endParaRPr lang="ru-RU" sz="2800" dirty="0">
              <a:solidFill>
                <a:schemeClr val="bg1">
                  <a:lumMod val="7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213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2" descr="Изображение выглядит как текст, снимок экрана, Шрифт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A32963B3-A526-BA3F-E3FC-D473E031A0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153" b="18282"/>
          <a:stretch/>
        </p:blipFill>
        <p:spPr>
          <a:xfrm>
            <a:off x="4228185" y="10"/>
            <a:ext cx="10402215" cy="82295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11207047" cy="82296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219F12-1162-5CF9-8DF1-507E0B03DA44}"/>
              </a:ext>
            </a:extLst>
          </p:cNvPr>
          <p:cNvSpPr txBox="1"/>
          <p:nvPr/>
        </p:nvSpPr>
        <p:spPr>
          <a:xfrm>
            <a:off x="573577" y="1346835"/>
            <a:ext cx="4828032" cy="384496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Спасибо за внимание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11905" y="416149"/>
            <a:ext cx="175565" cy="8449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7234" y="5456304"/>
            <a:ext cx="4773168" cy="21945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706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36481" y="2054659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Добро пожаловать на презентацию, посвященную нашей системе распознавания объектов и текста. Сегодня мы подробно рассмотрим архитектуру, используемые технологии и достигнутые результаты.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36481" y="3201082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Актуальность этой системы сложно переоценить, ведь она находит применение в самых разных областях, от автоматизации и повышения безопасности до анализа данных и оптимизации бизнес-процессов. Распознавание объектов позволяет обнаруживать и </a:t>
            </a:r>
            <a:r>
              <a:rPr lang="en-US" sz="18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классифицировать</a:t>
            </a: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объекты</a:t>
            </a: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на</a:t>
            </a: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изображениях</a:t>
            </a: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, а </a:t>
            </a:r>
            <a:r>
              <a:rPr lang="en-US" sz="18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распознавание</a:t>
            </a: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текста</a:t>
            </a: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— </a:t>
            </a:r>
            <a:r>
              <a:rPr lang="en-US" sz="18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извлекать</a:t>
            </a: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текстовую</a:t>
            </a: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8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информацию</a:t>
            </a:r>
            <a:r>
              <a:rPr lang="en-US" sz="18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из изображений и документов.</a:t>
            </a:r>
            <a:endParaRPr lang="en-US" sz="1850" dirty="0">
              <a:latin typeface="PT Sans"/>
            </a:endParaRPr>
          </a:p>
        </p:txBody>
      </p:sp>
      <p:sp>
        <p:nvSpPr>
          <p:cNvPr id="6" name="Shape 3"/>
          <p:cNvSpPr/>
          <p:nvPr/>
        </p:nvSpPr>
        <p:spPr>
          <a:xfrm>
            <a:off x="9203248" y="7170243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0868" y="7177863"/>
            <a:ext cx="367665" cy="36766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730525" y="7177096"/>
            <a:ext cx="5222489" cy="5424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ru-RU" sz="2350" b="1" dirty="0">
                <a:solidFill>
                  <a:srgbClr val="FFFFFF"/>
                </a:solidFill>
                <a:latin typeface="PT Sans Bold" pitchFamily="34" charset="0"/>
              </a:rPr>
              <a:t>Сделано командой Мариупольские </a:t>
            </a:r>
            <a:r>
              <a:rPr lang="ru-RU" sz="2350" b="1" dirty="0" err="1">
                <a:solidFill>
                  <a:srgbClr val="FFFFFF"/>
                </a:solidFill>
                <a:latin typeface="PT Sans Bold" pitchFamily="34" charset="0"/>
              </a:rPr>
              <a:t>Скетчеры</a:t>
            </a:r>
            <a:endParaRPr lang="en-US" sz="235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09F4097-11F8-FEA3-6E48-C54D9E60D3D4}"/>
              </a:ext>
            </a:extLst>
          </p:cNvPr>
          <p:cNvSpPr/>
          <p:nvPr/>
        </p:nvSpPr>
        <p:spPr>
          <a:xfrm>
            <a:off x="12729680" y="7643973"/>
            <a:ext cx="1797978" cy="503434"/>
          </a:xfrm>
          <a:prstGeom prst="rect">
            <a:avLst/>
          </a:prstGeom>
          <a:solidFill>
            <a:srgbClr val="00002E"/>
          </a:solidFill>
          <a:ln>
            <a:solidFill>
              <a:srgbClr val="00002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176218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YOLO: Распознавание объектов в реальном времени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182541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Архитектура и преимущества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5754"/>
            <a:ext cx="3928586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YOLO (You Only Look Once) — это передовая архитектура нейронной сети, разработанная для быстрого и точного распознавания объектов в реальном времени. Её ключевые преимущества — скорость, точность и простота.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1825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Скорость и точность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773805"/>
            <a:ext cx="3928586" cy="3064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YOLO обеспечивает высокую скорость обработки, что критически важно для задач, требующих мгновенной реакции. Несмотря на это, YOLO демонстрирует впечатляющую точность обнаружения объектов, конкурируя с более сложными моделями.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182541"/>
            <a:ext cx="392858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Сравнение с другими моделями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125754"/>
            <a:ext cx="392858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По сравнению с Faster R-CNN и SSD, YOLO выигрывает в скорости обработки, достигая 30 FPS на COCO датасете против 7 FPS у Faster R-CNN и 45 FPS против 22 FPS у SSD.</a:t>
            </a:r>
            <a:endParaRPr lang="en-US" sz="185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1FF3F0D-6340-0467-52B8-D1D9AC878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8198" y="7686389"/>
            <a:ext cx="1810669" cy="518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037" y="977741"/>
            <a:ext cx="7710726" cy="1204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dirty="0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Yandex Speller: </a:t>
            </a:r>
            <a:r>
              <a:rPr lang="en-US" sz="3750" dirty="0" err="1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Распознавание</a:t>
            </a:r>
            <a:r>
              <a:rPr lang="en-US" sz="3750" dirty="0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 и </a:t>
            </a:r>
            <a:r>
              <a:rPr lang="en-US" sz="3750" dirty="0" err="1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исправление</a:t>
            </a:r>
            <a:r>
              <a:rPr lang="en-US" sz="3750" dirty="0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3750" dirty="0" err="1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ошибок</a:t>
            </a:r>
            <a:endParaRPr lang="en-US" sz="3750" dirty="0" err="1">
              <a:latin typeface="Nunito Semi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03037" y="2719507"/>
            <a:ext cx="460653" cy="460653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288762" y="2769096"/>
            <a:ext cx="28908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868358" y="2719507"/>
            <a:ext cx="3087767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Интеграция и преимущества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868358" y="3444240"/>
            <a:ext cx="3087767" cy="1965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Для распознавания и исправления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ошибок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в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тексте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мы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интегрировали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Yandex Speller.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Этот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сервис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обладает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широким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языковым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охватом и высокой точностью распознавания.</a:t>
            </a:r>
            <a:endParaRPr lang="en-US" sz="1600" dirty="0">
              <a:latin typeface="PT Sans"/>
            </a:endParaRPr>
          </a:p>
        </p:txBody>
      </p:sp>
      <p:sp>
        <p:nvSpPr>
          <p:cNvPr id="8" name="Shape 5"/>
          <p:cNvSpPr/>
          <p:nvPr/>
        </p:nvSpPr>
        <p:spPr>
          <a:xfrm>
            <a:off x="10160794" y="2719507"/>
            <a:ext cx="460653" cy="460653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46519" y="2769096"/>
            <a:ext cx="28908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0826115" y="2719507"/>
            <a:ext cx="3087767" cy="601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Автоматическое исправление ошибок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0826115" y="3444240"/>
            <a:ext cx="3087767" cy="1965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Speller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позволяет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автоматически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исправлять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опечатки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и грамматические ошибки в распознанном тексте, адаптируясь к различным стилям и контекстам.</a:t>
            </a:r>
            <a:endParaRPr lang="en-US" sz="1600" dirty="0">
              <a:latin typeface="PT Sans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203037" y="5845135"/>
            <a:ext cx="460653" cy="460653"/>
          </a:xfrm>
          <a:prstGeom prst="roundRect">
            <a:avLst>
              <a:gd name="adj" fmla="val 66681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288762" y="5894725"/>
            <a:ext cx="289084" cy="361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868358" y="5845135"/>
            <a:ext cx="2409111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8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API и SDK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6868358" y="6268879"/>
            <a:ext cx="7045404" cy="982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Благодаря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удобному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API, Yandex Speller в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нашу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систему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прошла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быстро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и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эффективно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что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позволило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нам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успешно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внедрить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исправление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грамматических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ошибок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в </a:t>
            </a:r>
            <a:r>
              <a:rPr lang="en-US" sz="160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тексте</a:t>
            </a:r>
            <a:r>
              <a:rPr lang="en-US" sz="160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.</a:t>
            </a:r>
            <a:endParaRPr lang="en-US" sz="1600">
              <a:latin typeface="PT Sans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24889C8-A345-7CE3-5CBD-7E7DA323A9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9680" y="7592333"/>
            <a:ext cx="1810669" cy="518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5783" y="640199"/>
            <a:ext cx="7585234" cy="1309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Tesseract OCR: </a:t>
            </a:r>
            <a:r>
              <a:rPr lang="en-US" sz="4100" dirty="0" err="1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Распознавание</a:t>
            </a:r>
            <a:r>
              <a:rPr lang="en-US" sz="4100" dirty="0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100" dirty="0" err="1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текста</a:t>
            </a:r>
            <a:endParaRPr lang="en-US" sz="4100" dirty="0" err="1">
              <a:latin typeface="Nunito Semi Bo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65783" y="2284095"/>
            <a:ext cx="3681293" cy="3417808"/>
          </a:xfrm>
          <a:prstGeom prst="roundRect">
            <a:avLst>
              <a:gd name="adj" fmla="val 9774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1290" y="2529602"/>
            <a:ext cx="2620089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 err="1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Обзор</a:t>
            </a:r>
            <a:r>
              <a:rPr lang="en-US" sz="2050" dirty="0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 Tesseract OCR</a:t>
            </a:r>
            <a:endParaRPr lang="en-US" sz="2050" dirty="0">
              <a:latin typeface="Nunito Semi Bold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11290" y="2990731"/>
            <a:ext cx="3190280" cy="1781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Tesseract OCR —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это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технология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оптического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распознавания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символов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обеспечивающая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высокую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производительность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.</a:t>
            </a:r>
            <a:endParaRPr lang="en-US" sz="1750" dirty="0">
              <a:latin typeface="PT Sans"/>
              <a:ea typeface="Calibri"/>
              <a:cs typeface="Calibri"/>
            </a:endParaRPr>
          </a:p>
        </p:txBody>
      </p:sp>
      <p:sp>
        <p:nvSpPr>
          <p:cNvPr id="7" name="Shape 4"/>
          <p:cNvSpPr/>
          <p:nvPr/>
        </p:nvSpPr>
        <p:spPr>
          <a:xfrm>
            <a:off x="10169723" y="2284095"/>
            <a:ext cx="3681293" cy="3417808"/>
          </a:xfrm>
          <a:prstGeom prst="roundRect">
            <a:avLst>
              <a:gd name="adj" fmla="val 9774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15230" y="2529602"/>
            <a:ext cx="3190280" cy="6550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Поддержка форматов и адаптация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415230" y="3318272"/>
            <a:ext cx="3190280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Система поддерживает различные форматы изображений (JPG, PNG, TIFF, PDF) и адаптируется к различным шрифтам и стилям текста.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65783" y="5924550"/>
            <a:ext cx="7585234" cy="1664851"/>
          </a:xfrm>
          <a:prstGeom prst="roundRect">
            <a:avLst>
              <a:gd name="adj" fmla="val 20066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1290" y="6170057"/>
            <a:ext cx="2620089" cy="327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Точность и скорость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511290" y="6631186"/>
            <a:ext cx="7094220" cy="712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Tesseract 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OCR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обеспечивает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до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98%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точности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при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хорошем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качестве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изображения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распознавая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одну страницу всего за 2-3 секунды.</a:t>
            </a:r>
            <a:endParaRPr lang="en-US" sz="1750">
              <a:latin typeface="PT Sans"/>
              <a:ea typeface="Calibri"/>
              <a:cs typeface="Calibri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010EC6A-8490-F085-128E-3C058C555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1720" y="7722990"/>
            <a:ext cx="1685389" cy="4479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989767"/>
            <a:ext cx="7645241" cy="12596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Архитектура системы: Взаимодействие компонентов</a:t>
            </a:r>
            <a:endParaRPr lang="en-US" sz="3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79" y="2570559"/>
            <a:ext cx="1070610" cy="15563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7501" y="2784634"/>
            <a:ext cx="3665458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YOLO: Обнаружение объектов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627501" y="3228023"/>
            <a:ext cx="625352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YOLO обнаруживает объекты на изображении, такие как номерные знаки или документы.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79" y="4126944"/>
            <a:ext cx="1070610" cy="15563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7501" y="4341019"/>
            <a:ext cx="3979307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950" dirty="0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Tesseract OCR: </a:t>
            </a:r>
            <a:r>
              <a:rPr lang="en-US" sz="1950" dirty="0" err="1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Извлечение</a:t>
            </a:r>
            <a:r>
              <a:rPr lang="en-US" sz="1950" dirty="0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1950" dirty="0" err="1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текста</a:t>
            </a:r>
            <a:endParaRPr lang="en-US" sz="1950" dirty="0" err="1">
              <a:latin typeface="Nunito Semi Bold"/>
            </a:endParaRPr>
          </a:p>
        </p:txBody>
      </p:sp>
      <p:sp>
        <p:nvSpPr>
          <p:cNvPr id="9" name="Text 4"/>
          <p:cNvSpPr/>
          <p:nvPr/>
        </p:nvSpPr>
        <p:spPr>
          <a:xfrm>
            <a:off x="7627501" y="4784408"/>
            <a:ext cx="625352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Tececart OCR извлекает текст из обнаруженных объектов, обеспечивая высокую точность распознавания.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779" y="5683329"/>
            <a:ext cx="1070610" cy="15563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7501" y="5897404"/>
            <a:ext cx="5228511" cy="314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Yandex Speller: </a:t>
            </a:r>
            <a:r>
              <a:rPr lang="en-US" sz="1950" dirty="0" err="1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Проверка</a:t>
            </a:r>
            <a:r>
              <a:rPr lang="en-US" sz="1950" dirty="0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 и </a:t>
            </a:r>
            <a:r>
              <a:rPr lang="en-US" sz="1950" dirty="0" err="1">
                <a:solidFill>
                  <a:srgbClr val="FFFFFF"/>
                </a:solidFill>
                <a:latin typeface="Nunito Semi Bold"/>
                <a:ea typeface="Nunito Semi Bold" pitchFamily="34" charset="-122"/>
                <a:cs typeface="Nunito Semi Bold" pitchFamily="34" charset="-120"/>
              </a:rPr>
              <a:t>исправление</a:t>
            </a:r>
            <a:endParaRPr lang="en-US" sz="1950" dirty="0" err="1">
              <a:latin typeface="Nunito Semi Bold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627501" y="6340793"/>
            <a:ext cx="6253520" cy="684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sz="16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Yandex Speller </a:t>
            </a:r>
            <a:r>
              <a:rPr lang="en-US" sz="16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проверяет</a:t>
            </a:r>
            <a:r>
              <a:rPr lang="en-US" sz="16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и </a:t>
            </a:r>
            <a:r>
              <a:rPr lang="en-US" sz="16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исправляет</a:t>
            </a:r>
            <a:r>
              <a:rPr lang="en-US" sz="16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ошибки</a:t>
            </a:r>
            <a:r>
              <a:rPr lang="en-US" sz="16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в </a:t>
            </a:r>
            <a:r>
              <a:rPr lang="en-US" sz="16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распознанном</a:t>
            </a:r>
            <a:r>
              <a:rPr lang="en-US" sz="16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6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тексте</a:t>
            </a:r>
            <a:r>
              <a:rPr lang="en-US" sz="16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6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повышая</a:t>
            </a:r>
            <a:r>
              <a:rPr lang="en-US" sz="16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общее качество информации.</a:t>
            </a:r>
            <a:endParaRPr lang="en-US" sz="1650" dirty="0">
              <a:latin typeface="PT Sans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67F2816-B402-204F-5136-01A90B7950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38746" y="7638075"/>
            <a:ext cx="1810669" cy="5182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693" y="814268"/>
            <a:ext cx="7582614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0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Реализация и настройка: Практические аспекты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1031558" y="2460903"/>
            <a:ext cx="30480" cy="4954310"/>
          </a:xfrm>
          <a:prstGeom prst="roundRect">
            <a:avLst>
              <a:gd name="adj" fmla="val 1097757"/>
            </a:avLst>
          </a:prstGeom>
          <a:solidFill>
            <a:srgbClr val="FFFFFF">
              <a:alpha val="24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252002" y="2947392"/>
            <a:ext cx="669131" cy="30480"/>
          </a:xfrm>
          <a:prstGeom prst="roundRect">
            <a:avLst>
              <a:gd name="adj" fmla="val 1097757"/>
            </a:avLst>
          </a:prstGeom>
          <a:solidFill>
            <a:srgbClr val="F2B42D"/>
          </a:solidFill>
          <a:ln/>
        </p:spPr>
      </p:sp>
      <p:sp>
        <p:nvSpPr>
          <p:cNvPr id="6" name="Shape 3"/>
          <p:cNvSpPr/>
          <p:nvPr/>
        </p:nvSpPr>
        <p:spPr>
          <a:xfrm>
            <a:off x="780633" y="2711768"/>
            <a:ext cx="501848" cy="501848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F2B42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874097" y="2765822"/>
            <a:ext cx="314801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146935" y="2683907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Подготовка данных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146935" y="3145750"/>
            <a:ext cx="6216372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00"/>
              </a:lnSpc>
            </a:pP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Первый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этап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—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подготовка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датасета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,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написание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программы</a:t>
            </a:r>
            <a:r>
              <a:rPr lang="en-US" sz="1750" dirty="0">
                <a:solidFill>
                  <a:srgbClr val="FFFFFF"/>
                </a:solidFill>
                <a:latin typeface="PT Sans"/>
                <a:ea typeface="PT Sans" pitchFamily="34" charset="-122"/>
                <a:cs typeface="PT Sans" pitchFamily="34" charset="-120"/>
              </a:rPr>
              <a:t>.</a:t>
            </a:r>
            <a:endParaRPr lang="en-US" sz="1750" dirty="0">
              <a:solidFill>
                <a:srgbClr val="FFFFFF"/>
              </a:solidFill>
              <a:latin typeface="PT San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252002" y="4435197"/>
            <a:ext cx="669131" cy="30480"/>
          </a:xfrm>
          <a:prstGeom prst="roundRect">
            <a:avLst>
              <a:gd name="adj" fmla="val 1097757"/>
            </a:avLst>
          </a:prstGeom>
          <a:solidFill>
            <a:srgbClr val="D7425E"/>
          </a:solidFill>
          <a:ln/>
        </p:spPr>
      </p:sp>
      <p:sp>
        <p:nvSpPr>
          <p:cNvPr id="11" name="Shape 8"/>
          <p:cNvSpPr/>
          <p:nvPr/>
        </p:nvSpPr>
        <p:spPr>
          <a:xfrm>
            <a:off x="780633" y="4199573"/>
            <a:ext cx="501848" cy="501848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7425E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4097" y="4253627"/>
            <a:ext cx="314801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146935" y="4171712"/>
            <a:ext cx="262425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Обучение моделей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146935" y="4633555"/>
            <a:ext cx="6216372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Далее происходит обучение моделей с использованием Python, TensorFlow и OpenCV.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252002" y="6279952"/>
            <a:ext cx="669131" cy="30480"/>
          </a:xfrm>
          <a:prstGeom prst="roundRect">
            <a:avLst>
              <a:gd name="adj" fmla="val 1097757"/>
            </a:avLst>
          </a:prstGeom>
          <a:solidFill>
            <a:srgbClr val="DD785E"/>
          </a:solidFill>
          <a:ln/>
        </p:spPr>
      </p:sp>
      <p:sp>
        <p:nvSpPr>
          <p:cNvPr id="16" name="Shape 13"/>
          <p:cNvSpPr/>
          <p:nvPr/>
        </p:nvSpPr>
        <p:spPr>
          <a:xfrm>
            <a:off x="780633" y="6044327"/>
            <a:ext cx="501848" cy="501848"/>
          </a:xfrm>
          <a:prstGeom prst="roundRect">
            <a:avLst>
              <a:gd name="adj" fmla="val 66673"/>
            </a:avLst>
          </a:prstGeom>
          <a:solidFill>
            <a:srgbClr val="00002E"/>
          </a:solidFill>
          <a:ln w="22860">
            <a:solidFill>
              <a:srgbClr val="DD785E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874097" y="6098381"/>
            <a:ext cx="314801" cy="393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146935" y="6016466"/>
            <a:ext cx="290679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FFFFFF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Настройка параметров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146935" y="6478310"/>
            <a:ext cx="6216372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Завершающий этап — настройка параметров для оптимизации производительности и масштабируемости системы.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630400" cy="82296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199940" y="-3199426"/>
            <a:ext cx="8229600" cy="14629480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773" y="0"/>
            <a:ext cx="10885015" cy="8229086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379389" y="-2023008"/>
            <a:ext cx="5873477" cy="14632255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текст, снимок экрана, программное обеспечение, Шрифт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BE3D9C67-969A-D0A5-19D8-9B30B623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453925"/>
            <a:ext cx="13533120" cy="6259067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43B1494A-7B21-50CA-C818-95CD3214C20B}"/>
              </a:ext>
            </a:extLst>
          </p:cNvPr>
          <p:cNvSpPr txBox="1"/>
          <p:nvPr/>
        </p:nvSpPr>
        <p:spPr>
          <a:xfrm>
            <a:off x="755130" y="6855847"/>
            <a:ext cx="9691377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800" dirty="0">
                <a:solidFill>
                  <a:schemeClr val="bg1">
                    <a:lumMod val="76000"/>
                  </a:schemeClr>
                </a:solidFill>
                <a:ea typeface="Calibri"/>
                <a:cs typeface="Calibri"/>
              </a:rPr>
              <a:t>Необходимые импорты библиотек для работы 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4250300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828" y="0"/>
            <a:ext cx="14626743" cy="822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Рисунок 1" descr="Изображение выглядит как снимок экрана, текст, 3D-моделирование, Мультимедийное программное обеспечение&#10;&#10;Содержимое, созданное ИИ, может быть неверным.">
            <a:extLst>
              <a:ext uri="{FF2B5EF4-FFF2-40B4-BE49-F238E27FC236}">
                <a16:creationId xmlns:a16="http://schemas.microsoft.com/office/drawing/2014/main" id="{44BE9AD5-A16F-9AFB-36C5-1283135995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71" r="7235" b="-1"/>
          <a:stretch/>
        </p:blipFill>
        <p:spPr>
          <a:xfrm>
            <a:off x="20" y="1538"/>
            <a:ext cx="14630380" cy="822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67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718</Words>
  <Application>Microsoft Office PowerPoint</Application>
  <PresentationFormat>Произвольный</PresentationFormat>
  <Paragraphs>84</Paragraphs>
  <Slides>12</Slides>
  <Notes>6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D_E QBit</cp:lastModifiedBy>
  <cp:revision>167</cp:revision>
  <dcterms:created xsi:type="dcterms:W3CDTF">2025-03-14T17:05:34Z</dcterms:created>
  <dcterms:modified xsi:type="dcterms:W3CDTF">2025-03-15T09:55:33Z</dcterms:modified>
</cp:coreProperties>
</file>